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1" r:id="rId3"/>
    <p:sldId id="257" r:id="rId4"/>
    <p:sldId id="258" r:id="rId5"/>
    <p:sldId id="259" r:id="rId6"/>
    <p:sldId id="263" r:id="rId7"/>
    <p:sldId id="260" r:id="rId8"/>
    <p:sldId id="272" r:id="rId9"/>
    <p:sldId id="269" r:id="rId10"/>
    <p:sldId id="261" r:id="rId11"/>
    <p:sldId id="262" r:id="rId12"/>
    <p:sldId id="264" r:id="rId13"/>
    <p:sldId id="265" r:id="rId14"/>
    <p:sldId id="268" r:id="rId15"/>
    <p:sldId id="273" r:id="rId16"/>
    <p:sldId id="270" r:id="rId17"/>
    <p:sldId id="266" r:id="rId18"/>
    <p:sldId id="267" r:id="rId19"/>
    <p:sldId id="274" r:id="rId20"/>
    <p:sldId id="275" r:id="rId21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10F92-9CE2-4531-9B13-814087949127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9DD61-73B8-4FCB-9BDC-FEB12F546A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47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DA4EB-6428-4825-BDCA-83186170CA8E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CB327-0D33-4B88-BBE5-709E27664D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15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346D-87CB-454D-BD95-BAB4DC367141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C33E-436F-4BB1-A37A-C060CC8C0F7B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346D-87CB-454D-BD95-BAB4DC367141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C33E-436F-4BB1-A37A-C060CC8C0F7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346D-87CB-454D-BD95-BAB4DC367141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C33E-436F-4BB1-A37A-C060CC8C0F7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346D-87CB-454D-BD95-BAB4DC367141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C33E-436F-4BB1-A37A-C060CC8C0F7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346D-87CB-454D-BD95-BAB4DC367141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C33E-436F-4BB1-A37A-C060CC8C0F7B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346D-87CB-454D-BD95-BAB4DC367141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C33E-436F-4BB1-A37A-C060CC8C0F7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346D-87CB-454D-BD95-BAB4DC367141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C33E-436F-4BB1-A37A-C060CC8C0F7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346D-87CB-454D-BD95-BAB4DC367141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C33E-436F-4BB1-A37A-C060CC8C0F7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346D-87CB-454D-BD95-BAB4DC367141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C33E-436F-4BB1-A37A-C060CC8C0F7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346D-87CB-454D-BD95-BAB4DC367141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C33E-436F-4BB1-A37A-C060CC8C0F7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346D-87CB-454D-BD95-BAB4DC367141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C4C33E-436F-4BB1-A37A-C060CC8C0F7B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83346D-87CB-454D-BD95-BAB4DC367141}" type="datetimeFigureOut">
              <a:rPr lang="de-DE" smtClean="0"/>
              <a:t>05.11.2014</a:t>
            </a:fld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C4C33E-436F-4BB1-A37A-C060CC8C0F7B}" type="slidenum">
              <a:rPr lang="de-DE" smtClean="0"/>
              <a:t>‹Nr.›</a:t>
            </a:fld>
            <a:endParaRPr lang="de-D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Jugendhilfe-Perspektiven..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…spirituell</a:t>
            </a:r>
          </a:p>
          <a:p>
            <a:r>
              <a:rPr lang="de-DE" dirty="0" smtClean="0"/>
              <a:t>…fachlich</a:t>
            </a:r>
          </a:p>
          <a:p>
            <a:r>
              <a:rPr lang="de-DE" dirty="0" smtClean="0"/>
              <a:t>…wirtschaftlich</a:t>
            </a:r>
          </a:p>
          <a:p>
            <a:r>
              <a:rPr lang="de-DE" dirty="0" smtClean="0"/>
              <a:t>…politisch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096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Fachlich: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aktuellen Studien wahrnehmen, analysieren, in Konsequenzen ummünzen!</a:t>
            </a:r>
          </a:p>
          <a:p>
            <a:r>
              <a:rPr lang="de-DE" dirty="0" smtClean="0"/>
              <a:t>WIMES: (Beispiele!)</a:t>
            </a:r>
          </a:p>
          <a:p>
            <a:pPr>
              <a:buFont typeface="Wingdings"/>
              <a:buChar char="Ø"/>
            </a:pPr>
            <a:r>
              <a:rPr lang="de-DE" dirty="0" smtClean="0"/>
              <a:t>Erziehungshilfe neigt dazu, sich auf Verhaltens- und </a:t>
            </a:r>
          </a:p>
          <a:p>
            <a:pPr marL="0" indent="0">
              <a:buNone/>
            </a:pPr>
            <a:r>
              <a:rPr lang="de-DE" dirty="0" smtClean="0"/>
              <a:t>   Einstellungsänderungen bei jungen Menschen und      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Eltern zu fokussieren. Das „Heim als lohnenswerter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Lebensort“ gerät zu leicht aus dem Blick.  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Erziehungshilfen setzen sich zu viele Ziele und   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verfolgen diese nicht genau genug.</a:t>
            </a:r>
          </a:p>
        </p:txBody>
      </p:sp>
    </p:spTree>
    <p:extLst>
      <p:ext uri="{BB962C8B-B14F-4D97-AF65-F5344CB8AC3E}">
        <p14:creationId xmlns:p14="http://schemas.microsoft.com/office/powerpoint/2010/main" val="217779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Fachlich: Studien auswerten!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ABIE: </a:t>
            </a:r>
            <a:r>
              <a:rPr lang="de-DE" dirty="0" smtClean="0"/>
              <a:t>(Beispiele!)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Abbrüche </a:t>
            </a:r>
            <a:r>
              <a:rPr lang="de-DE" dirty="0"/>
              <a:t>von Jugendhilfemaßnahmen hängen wesentlich von der Zufriedenheit der Mitarbeitenden mit dem Träger ab – Kultivieren von Unzufriedenheit ist nicht länger Kennzeichen </a:t>
            </a:r>
            <a:r>
              <a:rPr lang="de-DE" dirty="0" err="1"/>
              <a:t>sozialarbeiterischer</a:t>
            </a:r>
            <a:r>
              <a:rPr lang="de-DE" dirty="0"/>
              <a:t> Kompetenz! </a:t>
            </a:r>
          </a:p>
          <a:p>
            <a:r>
              <a:rPr lang="de-DE" dirty="0" smtClean="0"/>
              <a:t>Beziehung Mitarbeiter-junger Mensch ist wichtig, muss aber in konkrete Sinn-/Nutzenerfahrungen (Mitbestimmung!) überführt werden, um Einfluss auf „innere Abbrüche“ zu gewinnen.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606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Fachlich: Kooperationen pflegen!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740" y="2542517"/>
            <a:ext cx="5890214" cy="431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971600" y="220486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Im Sozialraum treffen sich angewandte Forschung und innovative Praxis: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51351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Fachliche Entwicklungen problematisieren: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Sozialraum = Lebensraum junger Menschen? – oder Ort der Aktivitäten von Institutionen?</a:t>
            </a:r>
          </a:p>
          <a:p>
            <a:r>
              <a:rPr lang="de-DE" dirty="0" smtClean="0"/>
              <a:t>Sozialräumliches Handeln = Veränderung der Finanzierungssystematik? (Fachleistungsstunde bringt eine veränderte Profession von Sozialarbeitern hervor!)</a:t>
            </a:r>
          </a:p>
          <a:p>
            <a:r>
              <a:rPr lang="de-DE" dirty="0" smtClean="0"/>
              <a:t>Regelsystem Schule durch Kooperation von Schule und Jugendhilfe  - also aus der Jugendhilfe heraus zu verändern? (ungebetene Ratgeber sind selten erfolgreich!)</a:t>
            </a:r>
          </a:p>
          <a:p>
            <a:r>
              <a:rPr lang="de-DE" dirty="0" smtClean="0"/>
              <a:t>Inklusion in den erzieherischen Hilfen thematisieren!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951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Fachlich im weiten Horizont: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„Hilfe zur Entwicklung“ statt „Hilfe zur Erziehung“; Zusammenführung aller Hilfen für junge Menschen in </a:t>
            </a:r>
            <a:r>
              <a:rPr lang="de-DE" u="sng" dirty="0" smtClean="0"/>
              <a:t>EINEM</a:t>
            </a:r>
            <a:r>
              <a:rPr lang="de-DE" dirty="0" smtClean="0"/>
              <a:t> SGB VIII</a:t>
            </a:r>
          </a:p>
          <a:p>
            <a:r>
              <a:rPr lang="de-DE" dirty="0" smtClean="0"/>
              <a:t>Und welche Standards gelten da? Die der Jugendhilfe oder die der Behindertenhilfe?</a:t>
            </a:r>
          </a:p>
          <a:p>
            <a:r>
              <a:rPr lang="de-DE" dirty="0" smtClean="0"/>
              <a:t>Und welcher Blickwinkel auf „gelingenden Verlauf“ setzt sich durch – die richtige Hilfe zur richtigen Zeit im richtigen Maß auf die richtige Dauer oder: Die Hilfe darf das Maß des Nötigen nicht überschreiten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97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Wirtschaftlich: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Tarifbindung wahren </a:t>
            </a:r>
          </a:p>
          <a:p>
            <a:r>
              <a:rPr lang="de-DE" dirty="0" smtClean="0"/>
              <a:t>Auf dem Weg zu einem „Tarifvertrag Soziales“?</a:t>
            </a:r>
          </a:p>
          <a:p>
            <a:r>
              <a:rPr lang="de-DE" dirty="0" smtClean="0"/>
              <a:t>Nicht müde werden, die kommunikative Falle zu benennen: Aufwendungen für Forschung und Bildung sind Investitionen, für Jugend- und Erziehungshilfe Haushaltslasten?!</a:t>
            </a:r>
          </a:p>
          <a:p>
            <a:r>
              <a:rPr lang="de-DE" dirty="0" smtClean="0"/>
              <a:t>Wirkung auch wirtschaftlich beurteilen – Studien wie z.B. der </a:t>
            </a:r>
            <a:r>
              <a:rPr lang="de-DE" dirty="0" err="1" smtClean="0"/>
              <a:t>ev.FH</a:t>
            </a:r>
            <a:r>
              <a:rPr lang="de-DE" dirty="0" smtClean="0"/>
              <a:t> Nürnberg ernst nehmen!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461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Stand der jugendhilfepolitischen Debatte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Zwischenbericht der Arbeitsgruppe (eingesetzt von Jugend-/ Familienminister und Sozial- /Arbeitsminister der Länder) liegt vor:</a:t>
            </a:r>
            <a:br>
              <a:rPr lang="de-DE" dirty="0" smtClean="0"/>
            </a:br>
            <a:r>
              <a:rPr lang="de-DE" dirty="0" smtClean="0"/>
              <a:t>„Für eine Große Lösung“,</a:t>
            </a:r>
            <a:br>
              <a:rPr lang="de-DE" dirty="0" smtClean="0"/>
            </a:br>
            <a:r>
              <a:rPr lang="de-DE" dirty="0" smtClean="0"/>
              <a:t>Hilfe zur Entwicklung und Teilhabe, anspruchsberechtigt sind die Kinder und Jugendlichen unter Wahrung des Elternrechtes</a:t>
            </a:r>
          </a:p>
          <a:p>
            <a:r>
              <a:rPr lang="de-DE" dirty="0" smtClean="0"/>
              <a:t>Konkrete Ausgestaltung hängt ab von der Einführung eines Bundesteilhabegesetzes in der </a:t>
            </a:r>
            <a:r>
              <a:rPr lang="de-DE" dirty="0" smtClean="0"/>
              <a:t>laufenden oder nächsten Legislaturperiode </a:t>
            </a:r>
            <a:r>
              <a:rPr lang="de-DE" dirty="0" smtClean="0"/>
              <a:t>(Reform SGB XII)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743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Wirtschaftlich: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Es war noch nie genug Geld im System!</a:t>
            </a:r>
          </a:p>
          <a:p>
            <a:r>
              <a:rPr lang="de-DE" dirty="0" smtClean="0"/>
              <a:t>Verschiebung  der „Partnerschaft öffentliche – freie Jugendhilfe“ hin zu „Auftraggeber – Auftragnehmer – Verhältnis“ wird ohne Widerstand der Freien Wohlfahrtspflege weiter gehen! Subsidiaritätsprinzip wird an Bedeutung verlieren.</a:t>
            </a:r>
          </a:p>
          <a:p>
            <a:r>
              <a:rPr lang="de-DE" dirty="0" smtClean="0"/>
              <a:t>Träger müssen ihre Angebote weiter diversifizieren, um auf politische Schwerpunktsetzungen gut reagieren zu können</a:t>
            </a:r>
          </a:p>
          <a:p>
            <a:r>
              <a:rPr lang="de-DE" dirty="0" smtClean="0"/>
              <a:t>Kommunikation über Wirkung statt über Haushaltslast!</a:t>
            </a:r>
            <a:endParaRPr lang="de-DE" dirty="0"/>
          </a:p>
        </p:txBody>
      </p:sp>
      <p:pic>
        <p:nvPicPr>
          <p:cNvPr id="4" name="Picture 5" descr="war_das_schon_immer_so_2957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4" y="1052736"/>
            <a:ext cx="8820150" cy="562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80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Politisch: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Ausbau der Kindertageseinrichtungen und Schlagwort der „Frühen Hilfen“ hat die Entwicklungen in den erzieherischen Hilfen medial und sozialpolitisch völlig überlagert.</a:t>
            </a:r>
          </a:p>
          <a:p>
            <a:r>
              <a:rPr lang="de-DE" dirty="0" smtClean="0"/>
              <a:t>Das Thema „Kita-Ausbau“ wird nach </a:t>
            </a:r>
            <a:r>
              <a:rPr lang="de-DE" dirty="0" smtClean="0"/>
              <a:t>dieser </a:t>
            </a:r>
            <a:r>
              <a:rPr lang="de-DE" dirty="0" smtClean="0"/>
              <a:t>Legislaturperiode an Bedeutung wieder verlieren. </a:t>
            </a:r>
          </a:p>
          <a:p>
            <a:r>
              <a:rPr lang="de-DE" dirty="0" smtClean="0"/>
              <a:t>Jugendhilfe ist medial nach wie vor reaktiv: Nach Krisen/Skandalen auffindbar, im „produktiven Alltag“ zu wenig. Blick auf Kommunal-/Landkreisbezogene Entscheidungsträger im „Rollentausch“ richten!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052736"/>
            <a:ext cx="5258784" cy="546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04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Erfolgreiche stationäre Jugendhilfe 2025 („Heimerziehung“)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ist spirituell geprägt</a:t>
            </a:r>
          </a:p>
          <a:p>
            <a:r>
              <a:rPr lang="de-DE" dirty="0" smtClean="0"/>
              <a:t>ist interkulturell geöffnet</a:t>
            </a:r>
          </a:p>
          <a:p>
            <a:r>
              <a:rPr lang="de-DE" dirty="0" smtClean="0"/>
              <a:t>bietet einen „sicheren Ort“ (</a:t>
            </a:r>
            <a:r>
              <a:rPr lang="de-DE" dirty="0" err="1" smtClean="0"/>
              <a:t>Traumapädagogik</a:t>
            </a:r>
            <a:r>
              <a:rPr lang="de-DE" dirty="0" smtClean="0"/>
              <a:t>)</a:t>
            </a:r>
          </a:p>
          <a:p>
            <a:r>
              <a:rPr lang="de-DE" dirty="0" smtClean="0"/>
              <a:t>ist inklusiv</a:t>
            </a:r>
          </a:p>
          <a:p>
            <a:r>
              <a:rPr lang="de-DE" dirty="0" smtClean="0"/>
              <a:t>hat Risikofaktoren für Misslingen identifiziert und minimiert</a:t>
            </a:r>
          </a:p>
          <a:p>
            <a:r>
              <a:rPr lang="de-DE" dirty="0" smtClean="0"/>
              <a:t>hat Wirkfaktoren für Gelingen identifiziert und gestärkt</a:t>
            </a:r>
          </a:p>
          <a:p>
            <a:r>
              <a:rPr lang="de-DE" dirty="0" smtClean="0"/>
              <a:t>plant mit dem </a:t>
            </a:r>
            <a:r>
              <a:rPr lang="de-DE" dirty="0" err="1" smtClean="0"/>
              <a:t>Unplanbaren</a:t>
            </a:r>
            <a:r>
              <a:rPr lang="de-DE" dirty="0" smtClean="0"/>
              <a:t> (mit dem Geheimnis)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339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Was ist mit Spiritualität gemeint?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82808"/>
            <a:ext cx="5387695" cy="58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6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Erfolgreiche ambulante Jugendhilfe 2025 („Hilfen im Sozialraum“)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Ist spirituell geprägt</a:t>
            </a:r>
          </a:p>
          <a:p>
            <a:r>
              <a:rPr lang="de-DE" dirty="0" smtClean="0"/>
              <a:t>macht Alles mit anderen </a:t>
            </a:r>
            <a:r>
              <a:rPr lang="de-DE" dirty="0" err="1" smtClean="0"/>
              <a:t>PartnerInnen</a:t>
            </a:r>
            <a:r>
              <a:rPr lang="de-DE" dirty="0" smtClean="0"/>
              <a:t> zusammen</a:t>
            </a:r>
          </a:p>
          <a:p>
            <a:r>
              <a:rPr lang="de-DE" dirty="0" smtClean="0"/>
              <a:t>ist mit den Akteuren im Sozialraum systemisch vernetzt (Regelsysteme </a:t>
            </a:r>
            <a:r>
              <a:rPr lang="de-DE" u="sng" dirty="0" smtClean="0"/>
              <a:t>und</a:t>
            </a:r>
            <a:r>
              <a:rPr lang="de-DE" dirty="0" smtClean="0"/>
              <a:t> Hilfesysteme)</a:t>
            </a:r>
          </a:p>
          <a:p>
            <a:r>
              <a:rPr lang="de-DE" dirty="0" smtClean="0"/>
              <a:t>hat mit dem örtlichen Jugendamt eine verlässliche Refinanzierungsstruktur ausgehandelt</a:t>
            </a:r>
          </a:p>
          <a:p>
            <a:r>
              <a:rPr lang="de-DE" dirty="0" smtClean="0"/>
              <a:t>hat eine gute Idee, Wirksamkeit zu messen und zu kommunizieren</a:t>
            </a:r>
          </a:p>
          <a:p>
            <a:r>
              <a:rPr lang="de-DE" dirty="0" smtClean="0"/>
              <a:t>findet für neue Bedarfe intelligente und kreative Lösungen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257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Wagnis: Spiritualität zuerst!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„normale“ Reihung: </a:t>
            </a:r>
            <a:br>
              <a:rPr lang="de-DE" dirty="0" smtClean="0"/>
            </a:br>
            <a:r>
              <a:rPr lang="de-DE" dirty="0" smtClean="0"/>
              <a:t>Fachlich – wirtschaftlich – politisch – und dann noch…</a:t>
            </a:r>
          </a:p>
          <a:p>
            <a:r>
              <a:rPr lang="de-DE" dirty="0" smtClean="0"/>
              <a:t>Der Mensch ist Geist – Körper – Seele :</a:t>
            </a:r>
            <a:br>
              <a:rPr lang="de-DE" dirty="0" smtClean="0"/>
            </a:br>
            <a:r>
              <a:rPr lang="de-DE" dirty="0" smtClean="0"/>
              <a:t>Jugendhilfe und Bildung,</a:t>
            </a:r>
            <a:br>
              <a:rPr lang="de-DE" dirty="0" smtClean="0"/>
            </a:br>
            <a:r>
              <a:rPr lang="de-DE" dirty="0" smtClean="0"/>
              <a:t>Jugendhilfe und Gesundheit</a:t>
            </a:r>
            <a:br>
              <a:rPr lang="de-DE" dirty="0" smtClean="0"/>
            </a:br>
            <a:r>
              <a:rPr lang="de-DE" dirty="0" smtClean="0"/>
              <a:t>Jugendhilfe und Seelsorge?</a:t>
            </a:r>
          </a:p>
          <a:p>
            <a:r>
              <a:rPr lang="de-DE" dirty="0" smtClean="0"/>
              <a:t>Kann Jugendhilfe und Bildung ohne Spiritualität gelingen?</a:t>
            </a:r>
          </a:p>
          <a:p>
            <a:r>
              <a:rPr lang="de-DE" dirty="0" smtClean="0"/>
              <a:t>Shell-Jugendstudie: Gott ist nicht DAS Thema, Werte aber schon.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404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 descr="PDF Complete Special Editio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4" y="-819472"/>
            <a:ext cx="11089232" cy="7677471"/>
          </a:xfrm>
        </p:spPr>
      </p:pic>
    </p:spTree>
    <p:extLst>
      <p:ext uri="{BB962C8B-B14F-4D97-AF65-F5344CB8AC3E}">
        <p14:creationId xmlns:p14="http://schemas.microsoft.com/office/powerpoint/2010/main" val="2334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 descr="PDF Complete Special Editio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4" y="-675456"/>
            <a:ext cx="13321480" cy="7632847"/>
          </a:xfrm>
        </p:spPr>
      </p:pic>
    </p:spTree>
    <p:extLst>
      <p:ext uri="{BB962C8B-B14F-4D97-AF65-F5344CB8AC3E}">
        <p14:creationId xmlns:p14="http://schemas.microsoft.com/office/powerpoint/2010/main" val="154973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Spiritualität in anderen Sparten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Psychotherapie: Zwei Drittel der Psychotherapeuten geben an, dass Spiritualität für ihr eigenes Leben mittlere (27%), ziemlich hohe (22%) oder sehr hohe (16%) Bedeutung besitzt</a:t>
            </a:r>
          </a:p>
          <a:p>
            <a:r>
              <a:rPr lang="de-DE" dirty="0" smtClean="0"/>
              <a:t>Palliativmedizin: spiritual </a:t>
            </a:r>
            <a:r>
              <a:rPr lang="de-DE" dirty="0" err="1" smtClean="0"/>
              <a:t>care</a:t>
            </a:r>
            <a:r>
              <a:rPr lang="de-DE" dirty="0" smtClean="0"/>
              <a:t> gehört auch in Deutschland inzwischen zur Regelversorgung!</a:t>
            </a:r>
          </a:p>
          <a:p>
            <a:r>
              <a:rPr lang="de-DE" dirty="0" smtClean="0"/>
              <a:t>Onkologie: Untersuchungen zu spirituellem Umgang mit Angst und Schuldgefühlen bei Krebspatienten</a:t>
            </a:r>
          </a:p>
          <a:p>
            <a:r>
              <a:rPr lang="de-DE" dirty="0" smtClean="0"/>
              <a:t>Pflege: Fachkräfte mit hoher spiritueller Orientierung sind weniger erschöpft, schotten sich weniger gegen Patienten ab, sind zufriedener mit dem Arbeitsumfeld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496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855" y="0"/>
            <a:ext cx="489857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49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Dies wäre NICHT die </a:t>
            </a:r>
            <a:r>
              <a:rPr lang="de-DE" dirty="0" err="1" smtClean="0"/>
              <a:t>sprituell</a:t>
            </a:r>
            <a:r>
              <a:rPr lang="de-DE" dirty="0" smtClean="0"/>
              <a:t> geprägte Einrichtung der Zukunft…</a:t>
            </a:r>
            <a:endParaRPr lang="de-DE" dirty="0"/>
          </a:p>
        </p:txBody>
      </p:sp>
      <p:pic>
        <p:nvPicPr>
          <p:cNvPr id="1026" name="Picture 2" descr="http://kirchensite.de/uploads/pics/plassmann_3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50529"/>
            <a:ext cx="8105207" cy="559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7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In einer spirituell geprägten Erziehungshilfemaßnahme…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</a:t>
            </a:r>
            <a:r>
              <a:rPr lang="de-DE" dirty="0" smtClean="0"/>
              <a:t>st das beobachtbare Verhalten nur EIN, aber nicht das entscheidende Merkmal des jungen Menschen</a:t>
            </a:r>
          </a:p>
          <a:p>
            <a:r>
              <a:rPr lang="de-DE" dirty="0" smtClean="0"/>
              <a:t>wird der Blick geweitet auf die </a:t>
            </a:r>
            <a:r>
              <a:rPr lang="de-DE" dirty="0" err="1" smtClean="0"/>
              <a:t>ungelebten</a:t>
            </a:r>
            <a:r>
              <a:rPr lang="de-DE" dirty="0" smtClean="0"/>
              <a:t> Möglichkeiten</a:t>
            </a:r>
          </a:p>
          <a:p>
            <a:r>
              <a:rPr lang="de-DE" dirty="0"/>
              <a:t>m</a:t>
            </a:r>
            <a:r>
              <a:rPr lang="de-DE" dirty="0" smtClean="0"/>
              <a:t>achen die Mitarbeitenden ihr Selbstwertgefühl und ihre Berufszufriedenheit nicht am beobachtbaren Verhalten der jungen Menschen fest</a:t>
            </a:r>
          </a:p>
          <a:p>
            <a:r>
              <a:rPr lang="de-DE" dirty="0"/>
              <a:t>r</a:t>
            </a:r>
            <a:r>
              <a:rPr lang="de-DE" dirty="0" smtClean="0"/>
              <a:t>ichtet sich der Blick auf die Frage, ob die Zeit, die Menschen gemeinsam verbringen, von allen als sinnvoll erlebt wird.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977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Wellen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794</Words>
  <Application>Microsoft Office PowerPoint</Application>
  <PresentationFormat>Bildschirmpräsentation (4:3)</PresentationFormat>
  <Paragraphs>78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Hyperion</vt:lpstr>
      <vt:lpstr>Jugendhilfe-Perspektiven..</vt:lpstr>
      <vt:lpstr>Was ist mit Spiritualität gemeint?</vt:lpstr>
      <vt:lpstr>Wagnis: Spiritualität zuerst!</vt:lpstr>
      <vt:lpstr>PowerPoint-Präsentation</vt:lpstr>
      <vt:lpstr>PowerPoint-Präsentation</vt:lpstr>
      <vt:lpstr>Spiritualität in anderen Sparten</vt:lpstr>
      <vt:lpstr>PowerPoint-Präsentation</vt:lpstr>
      <vt:lpstr>Dies wäre NICHT die sprituell geprägte Einrichtung der Zukunft…</vt:lpstr>
      <vt:lpstr>In einer spirituell geprägten Erziehungshilfemaßnahme…</vt:lpstr>
      <vt:lpstr>Fachlich:</vt:lpstr>
      <vt:lpstr>Fachlich: Studien auswerten!</vt:lpstr>
      <vt:lpstr>Fachlich: Kooperationen pflegen!</vt:lpstr>
      <vt:lpstr>Fachliche Entwicklungen problematisieren:</vt:lpstr>
      <vt:lpstr>Fachlich im weiten Horizont:</vt:lpstr>
      <vt:lpstr>Wirtschaftlich:</vt:lpstr>
      <vt:lpstr>Stand der jugendhilfepolitischen Debatte</vt:lpstr>
      <vt:lpstr>Wirtschaftlich:</vt:lpstr>
      <vt:lpstr>Politisch:</vt:lpstr>
      <vt:lpstr>Erfolgreiche stationäre Jugendhilfe 2025 („Heimerziehung“)</vt:lpstr>
      <vt:lpstr>Erfolgreiche ambulante Jugendhilfe 2025 („Hilfen im Sozialraum“)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Jugendhilfe-Perspektiven..</dc:title>
  <dc:creator>Knorr, Wilfried</dc:creator>
  <cp:lastModifiedBy>Knorr, Wilfried</cp:lastModifiedBy>
  <cp:revision>24</cp:revision>
  <cp:lastPrinted>2013-04-05T07:58:04Z</cp:lastPrinted>
  <dcterms:created xsi:type="dcterms:W3CDTF">2013-03-08T07:17:50Z</dcterms:created>
  <dcterms:modified xsi:type="dcterms:W3CDTF">2014-11-05T10:07:06Z</dcterms:modified>
</cp:coreProperties>
</file>